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Economica"/>
      <p:regular r:id="rId24"/>
      <p:bold r:id="rId25"/>
      <p:italic r:id="rId26"/>
      <p:boldItalic r:id="rId27"/>
    </p:embeddedFont>
    <p:embeddedFont>
      <p:font typeface="Lemonada SemiBold"/>
      <p:regular r:id="rId28"/>
      <p:bold r:id="rId29"/>
    </p:embeddedFont>
    <p:embeddedFont>
      <p:font typeface="Open Sans"/>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Economica-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Economica-italic.fntdata"/><Relationship Id="rId25" Type="http://schemas.openxmlformats.org/officeDocument/2006/relationships/font" Target="fonts/Economica-bold.fntdata"/><Relationship Id="rId28" Type="http://schemas.openxmlformats.org/officeDocument/2006/relationships/font" Target="fonts/LemonadaSemiBold-regular.fntdata"/><Relationship Id="rId27" Type="http://schemas.openxmlformats.org/officeDocument/2006/relationships/font" Target="fonts/Economica-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emonadaSemiBol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OpenSans-bold.fntdata"/><Relationship Id="rId30" Type="http://schemas.openxmlformats.org/officeDocument/2006/relationships/font" Target="fonts/OpenSans-regular.fntdata"/><Relationship Id="rId11" Type="http://schemas.openxmlformats.org/officeDocument/2006/relationships/slide" Target="slides/slide6.xml"/><Relationship Id="rId33" Type="http://schemas.openxmlformats.org/officeDocument/2006/relationships/font" Target="fonts/OpenSans-boldItalic.fntdata"/><Relationship Id="rId10" Type="http://schemas.openxmlformats.org/officeDocument/2006/relationships/slide" Target="slides/slide5.xml"/><Relationship Id="rId32" Type="http://schemas.openxmlformats.org/officeDocument/2006/relationships/font" Target="fonts/OpenSans-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0.png>
</file>

<file path=ppt/media/image11.png>
</file>

<file path=ppt/media/image16.png>
</file>

<file path=ppt/media/image17.jpg>
</file>

<file path=ppt/media/image18.png>
</file>

<file path=ppt/media/image19.png>
</file>

<file path=ppt/media/image20.png>
</file>

<file path=ppt/media/image24.png>
</file>

<file path=ppt/media/image25.png>
</file>

<file path=ppt/media/image27.png>
</file>

<file path=ppt/media/image28.png>
</file>

<file path=ppt/media/image3.jpg>
</file>

<file path=ppt/media/image31.jpg>
</file>

<file path=ppt/media/image32.png>
</file>

<file path=ppt/media/image3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b21010f690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b21010f690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b1e473f677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b1e473f677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b1e473f677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b1e473f677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b1e473f677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b1e473f677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b1efb095c9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b1efb095c9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2b1efb095c9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2b1efb095c9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2b256a0c558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2b256a0c558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b256a0c558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b256a0c558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2b256a0c558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2b256a0c558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2b1e7cf43c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2b1e7cf43c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b1e473f67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b1e473f67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b1e473f677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b1e473f677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b1efb095c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b1efb095c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b1e7cf43c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b1e7cf43c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b1e473f677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b1e473f677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b1efb095c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b1efb095c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b266c4bd48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b266c4bd48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b1e473f677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b1e473f677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a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a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a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a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a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a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a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a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a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a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a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med">
        <p14:gallery dir="l"/>
      </p:transition>
    </mc:Choice>
    <mc:Fallback>
      <p:transition spd="med">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3.jpg"/><Relationship Id="rId4" Type="http://schemas.openxmlformats.org/officeDocument/2006/relationships/image" Target="../media/image3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3.jpg"/><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3.jp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3.jp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3.jp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3.jp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3.jp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3.jpg"/><Relationship Id="rId4"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3.jp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 Id="rId3" Type="http://schemas.openxmlformats.org/officeDocument/2006/relationships/image" Target="../media/image3.jp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3.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31.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25.png"/><Relationship Id="rId5"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3.jpg"/><Relationship Id="rId4" Type="http://schemas.openxmlformats.org/officeDocument/2006/relationships/image" Target="../media/image10.png"/><Relationship Id="rId5"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1" name="Shape 61"/>
        <p:cNvGrpSpPr/>
        <p:nvPr/>
      </p:nvGrpSpPr>
      <p:grpSpPr>
        <a:xfrm>
          <a:off x="0" y="0"/>
          <a:ext cx="0" cy="0"/>
          <a:chOff x="0" y="0"/>
          <a:chExt cx="0" cy="0"/>
        </a:xfrm>
      </p:grpSpPr>
      <p:sp>
        <p:nvSpPr>
          <p:cNvPr id="62" name="Google Shape;62;p13"/>
          <p:cNvSpPr txBox="1"/>
          <p:nvPr/>
        </p:nvSpPr>
        <p:spPr>
          <a:xfrm>
            <a:off x="79075" y="267675"/>
            <a:ext cx="14412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ar" sz="3600">
                <a:solidFill>
                  <a:schemeClr val="dk1"/>
                </a:solidFill>
                <a:latin typeface="Lemonada SemiBold"/>
                <a:ea typeface="Lemonada SemiBold"/>
                <a:cs typeface="Lemonada SemiBold"/>
                <a:sym typeface="Lemonada SemiBold"/>
              </a:rPr>
              <a:t>FREE</a:t>
            </a:r>
            <a:endParaRPr sz="3600">
              <a:solidFill>
                <a:schemeClr val="dk1"/>
              </a:solidFill>
              <a:latin typeface="Lemonada SemiBold"/>
              <a:ea typeface="Lemonada SemiBold"/>
              <a:cs typeface="Lemonada SemiBold"/>
              <a:sym typeface="Lemonada SemiBold"/>
            </a:endParaRPr>
          </a:p>
        </p:txBody>
      </p:sp>
      <p:sp>
        <p:nvSpPr>
          <p:cNvPr id="63" name="Google Shape;63;p13"/>
          <p:cNvSpPr txBox="1"/>
          <p:nvPr/>
        </p:nvSpPr>
        <p:spPr>
          <a:xfrm>
            <a:off x="189650" y="897825"/>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ar" sz="3600">
                <a:solidFill>
                  <a:schemeClr val="dk1"/>
                </a:solidFill>
                <a:latin typeface="Lemonada SemiBold"/>
                <a:ea typeface="Lemonada SemiBold"/>
                <a:cs typeface="Lemonada SemiBold"/>
                <a:sym typeface="Lemonada SemiBold"/>
              </a:rPr>
              <a:t>THINKER</a:t>
            </a:r>
            <a:endParaRPr/>
          </a:p>
        </p:txBody>
      </p:sp>
      <p:sp>
        <p:nvSpPr>
          <p:cNvPr id="64" name="Google Shape;64;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5" name="Shape 145"/>
        <p:cNvGrpSpPr/>
        <p:nvPr/>
      </p:nvGrpSpPr>
      <p:grpSpPr>
        <a:xfrm>
          <a:off x="0" y="0"/>
          <a:ext cx="0" cy="0"/>
          <a:chOff x="0" y="0"/>
          <a:chExt cx="0" cy="0"/>
        </a:xfrm>
      </p:grpSpPr>
      <p:pic>
        <p:nvPicPr>
          <p:cNvPr id="146" name="Google Shape;146;p22"/>
          <p:cNvPicPr preferRelativeResize="0"/>
          <p:nvPr/>
        </p:nvPicPr>
        <p:blipFill>
          <a:blip r:embed="rId4">
            <a:alphaModFix/>
          </a:blip>
          <a:stretch>
            <a:fillRect/>
          </a:stretch>
        </p:blipFill>
        <p:spPr>
          <a:xfrm>
            <a:off x="3594800" y="0"/>
            <a:ext cx="4736275" cy="5143499"/>
          </a:xfrm>
          <a:prstGeom prst="rect">
            <a:avLst/>
          </a:prstGeom>
          <a:noFill/>
          <a:ln>
            <a:noFill/>
          </a:ln>
        </p:spPr>
      </p:pic>
      <p:sp>
        <p:nvSpPr>
          <p:cNvPr id="147" name="Google Shape;147;p22"/>
          <p:cNvSpPr txBox="1"/>
          <p:nvPr/>
        </p:nvSpPr>
        <p:spPr>
          <a:xfrm>
            <a:off x="950350" y="1505550"/>
            <a:ext cx="2827200" cy="137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ar" sz="3200">
                <a:solidFill>
                  <a:schemeClr val="dk1"/>
                </a:solidFill>
                <a:latin typeface="Open Sans"/>
                <a:ea typeface="Open Sans"/>
                <a:cs typeface="Open Sans"/>
                <a:sym typeface="Open Sans"/>
              </a:rPr>
              <a:t>Use Case </a:t>
            </a:r>
            <a:r>
              <a:rPr b="1" lang="ar" sz="3200">
                <a:solidFill>
                  <a:schemeClr val="dk1"/>
                </a:solidFill>
                <a:latin typeface="Open Sans"/>
                <a:ea typeface="Open Sans"/>
                <a:cs typeface="Open Sans"/>
                <a:sym typeface="Open Sans"/>
              </a:rPr>
              <a:t>Diagram</a:t>
            </a:r>
            <a:endParaRPr b="1" sz="3200">
              <a:solidFill>
                <a:schemeClr val="dk1"/>
              </a:solidFill>
              <a:latin typeface="Open Sans"/>
              <a:ea typeface="Open Sans"/>
              <a:cs typeface="Open Sans"/>
              <a:sym typeface="Open Sans"/>
            </a:endParaRPr>
          </a:p>
        </p:txBody>
      </p:sp>
      <p:sp>
        <p:nvSpPr>
          <p:cNvPr id="148" name="Google Shape;14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None/>
            </a:pPr>
            <a:fld id="{00000000-1234-1234-1234-123412341234}" type="slidenum">
              <a:rPr b="1" lang="ar" sz="1300"/>
              <a:t>‹#›</a:t>
            </a:fld>
            <a:endParaRPr b="1" sz="13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2" name="Shape 152"/>
        <p:cNvGrpSpPr/>
        <p:nvPr/>
      </p:nvGrpSpPr>
      <p:grpSpPr>
        <a:xfrm>
          <a:off x="0" y="0"/>
          <a:ext cx="0" cy="0"/>
          <a:chOff x="0" y="0"/>
          <a:chExt cx="0" cy="0"/>
        </a:xfrm>
      </p:grpSpPr>
      <p:pic>
        <p:nvPicPr>
          <p:cNvPr id="153" name="Google Shape;153;p23"/>
          <p:cNvPicPr preferRelativeResize="0"/>
          <p:nvPr/>
        </p:nvPicPr>
        <p:blipFill>
          <a:blip r:embed="rId4">
            <a:alphaModFix/>
          </a:blip>
          <a:stretch>
            <a:fillRect/>
          </a:stretch>
        </p:blipFill>
        <p:spPr>
          <a:xfrm>
            <a:off x="2561025" y="0"/>
            <a:ext cx="5911425" cy="5143500"/>
          </a:xfrm>
          <a:prstGeom prst="rect">
            <a:avLst/>
          </a:prstGeom>
          <a:noFill/>
          <a:ln>
            <a:noFill/>
          </a:ln>
        </p:spPr>
      </p:pic>
      <p:sp>
        <p:nvSpPr>
          <p:cNvPr id="154" name="Google Shape;154;p23"/>
          <p:cNvSpPr txBox="1"/>
          <p:nvPr/>
        </p:nvSpPr>
        <p:spPr>
          <a:xfrm>
            <a:off x="694875" y="1761050"/>
            <a:ext cx="2112000" cy="129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ar" sz="3200">
                <a:solidFill>
                  <a:schemeClr val="dk1"/>
                </a:solidFill>
                <a:latin typeface="Open Sans"/>
                <a:ea typeface="Open Sans"/>
                <a:cs typeface="Open Sans"/>
                <a:sym typeface="Open Sans"/>
              </a:rPr>
              <a:t>Actors</a:t>
            </a:r>
            <a:endParaRPr b="1" sz="3200">
              <a:solidFill>
                <a:schemeClr val="dk1"/>
              </a:solidFill>
              <a:latin typeface="Open Sans"/>
              <a:ea typeface="Open Sans"/>
              <a:cs typeface="Open Sans"/>
              <a:sym typeface="Open Sans"/>
            </a:endParaRPr>
          </a:p>
        </p:txBody>
      </p:sp>
      <p:sp>
        <p:nvSpPr>
          <p:cNvPr id="155" name="Google Shape;155;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9" name="Shape 159"/>
        <p:cNvGrpSpPr/>
        <p:nvPr/>
      </p:nvGrpSpPr>
      <p:grpSpPr>
        <a:xfrm>
          <a:off x="0" y="0"/>
          <a:ext cx="0" cy="0"/>
          <a:chOff x="0" y="0"/>
          <a:chExt cx="0" cy="0"/>
        </a:xfrm>
      </p:grpSpPr>
      <p:sp>
        <p:nvSpPr>
          <p:cNvPr id="160" name="Google Shape;160;p24"/>
          <p:cNvSpPr txBox="1"/>
          <p:nvPr>
            <p:ph idx="1" type="body"/>
          </p:nvPr>
        </p:nvSpPr>
        <p:spPr>
          <a:xfrm>
            <a:off x="0" y="0"/>
            <a:ext cx="5583000" cy="636900"/>
          </a:xfrm>
          <a:prstGeom prst="rect">
            <a:avLst/>
          </a:prstGeom>
        </p:spPr>
        <p:txBody>
          <a:bodyPr anchorCtr="0" anchor="t" bIns="91425" lIns="91425" spcFirstLastPara="1" rIns="91425" wrap="square" tIns="91425">
            <a:normAutofit fontScale="70000"/>
          </a:bodyPr>
          <a:lstStyle/>
          <a:p>
            <a:pPr indent="0" lvl="0" marL="0" rtl="0" algn="l">
              <a:spcBef>
                <a:spcPts val="0"/>
              </a:spcBef>
              <a:spcAft>
                <a:spcPts val="1200"/>
              </a:spcAft>
              <a:buNone/>
            </a:pPr>
            <a:r>
              <a:rPr b="1" lang="ar" sz="3057"/>
              <a:t> </a:t>
            </a:r>
            <a:r>
              <a:rPr b="1" lang="ar" sz="3771"/>
              <a:t>U</a:t>
            </a:r>
            <a:r>
              <a:rPr b="1" lang="ar" sz="3766"/>
              <a:t>ser and System Requirements</a:t>
            </a:r>
            <a:endParaRPr b="1" sz="3766"/>
          </a:p>
        </p:txBody>
      </p:sp>
      <p:sp>
        <p:nvSpPr>
          <p:cNvPr id="161" name="Google Shape;161;p24"/>
          <p:cNvSpPr txBox="1"/>
          <p:nvPr/>
        </p:nvSpPr>
        <p:spPr>
          <a:xfrm>
            <a:off x="0" y="497325"/>
            <a:ext cx="9144000" cy="459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ar" sz="1800">
                <a:solidFill>
                  <a:schemeClr val="dk1"/>
                </a:solidFill>
                <a:latin typeface="Times New Roman"/>
                <a:ea typeface="Times New Roman"/>
                <a:cs typeface="Times New Roman"/>
                <a:sym typeface="Times New Roman"/>
              </a:rPr>
              <a:t>(UR 3.1) Attendance Recording</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ar" sz="1800">
                <a:solidFill>
                  <a:schemeClr val="dk1"/>
                </a:solidFill>
                <a:latin typeface="Times New Roman"/>
                <a:ea typeface="Times New Roman"/>
                <a:cs typeface="Times New Roman"/>
                <a:sym typeface="Times New Roman"/>
              </a:rPr>
              <a:t>(UR 3.2) Show Daily Attendance</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ar" sz="1800">
                <a:solidFill>
                  <a:schemeClr val="dk1"/>
                </a:solidFill>
                <a:latin typeface="Times New Roman"/>
                <a:ea typeface="Times New Roman"/>
                <a:cs typeface="Times New Roman"/>
                <a:sym typeface="Times New Roman"/>
              </a:rPr>
              <a:t>(UR 3.3) Work Remotely</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ar" sz="1800">
                <a:solidFill>
                  <a:schemeClr val="dk1"/>
                </a:solidFill>
                <a:latin typeface="Times New Roman"/>
                <a:ea typeface="Times New Roman"/>
                <a:cs typeface="Times New Roman"/>
                <a:sym typeface="Times New Roman"/>
              </a:rPr>
              <a:t>(UR 3.4) Manage Request</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ar" sz="1800">
                <a:solidFill>
                  <a:schemeClr val="dk1"/>
                </a:solidFill>
                <a:latin typeface="Times New Roman"/>
                <a:ea typeface="Times New Roman"/>
                <a:cs typeface="Times New Roman"/>
                <a:sym typeface="Times New Roman"/>
              </a:rPr>
              <a:t>(UR </a:t>
            </a:r>
            <a:r>
              <a:rPr lang="ar" sz="1800">
                <a:solidFill>
                  <a:schemeClr val="dk1"/>
                </a:solidFill>
                <a:latin typeface="Times New Roman"/>
                <a:ea typeface="Times New Roman"/>
                <a:cs typeface="Times New Roman"/>
                <a:sym typeface="Times New Roman"/>
              </a:rPr>
              <a:t>3.5) Request A Vacation</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ar" sz="1800">
                <a:solidFill>
                  <a:schemeClr val="dk1"/>
                </a:solidFill>
                <a:latin typeface="Times New Roman"/>
                <a:ea typeface="Times New Roman"/>
                <a:cs typeface="Times New Roman"/>
                <a:sym typeface="Times New Roman"/>
              </a:rPr>
              <a:t>(UR 3.6) View Personal P</a:t>
            </a:r>
            <a:r>
              <a:rPr lang="ar" sz="1800">
                <a:solidFill>
                  <a:schemeClr val="dk1"/>
                </a:solidFill>
                <a:latin typeface="Times New Roman"/>
                <a:ea typeface="Times New Roman"/>
                <a:cs typeface="Times New Roman"/>
                <a:sym typeface="Times New Roman"/>
              </a:rPr>
              <a:t>rofile</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ar" sz="1800">
                <a:solidFill>
                  <a:schemeClr val="dk1"/>
                </a:solidFill>
                <a:latin typeface="Times New Roman"/>
                <a:ea typeface="Times New Roman"/>
                <a:cs typeface="Times New Roman"/>
                <a:sym typeface="Times New Roman"/>
              </a:rPr>
              <a:t>(UR 3.7) Login to the System</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ar" sz="1800">
                <a:solidFill>
                  <a:schemeClr val="dk1"/>
                </a:solidFill>
                <a:latin typeface="Times New Roman"/>
                <a:ea typeface="Times New Roman"/>
                <a:cs typeface="Times New Roman"/>
                <a:sym typeface="Times New Roman"/>
              </a:rPr>
              <a:t>(UR 3.8) Maintenance Employee</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1"/>
              </a:solidFill>
              <a:latin typeface="Times New Roman"/>
              <a:ea typeface="Times New Roman"/>
              <a:cs typeface="Times New Roman"/>
              <a:sym typeface="Times New Roman"/>
            </a:endParaRPr>
          </a:p>
        </p:txBody>
      </p:sp>
      <p:pic>
        <p:nvPicPr>
          <p:cNvPr id="162" name="Google Shape;162;p24"/>
          <p:cNvPicPr preferRelativeResize="0"/>
          <p:nvPr/>
        </p:nvPicPr>
        <p:blipFill>
          <a:blip r:embed="rId4">
            <a:alphaModFix/>
          </a:blip>
          <a:stretch>
            <a:fillRect/>
          </a:stretch>
        </p:blipFill>
        <p:spPr>
          <a:xfrm>
            <a:off x="3263525" y="2571738"/>
            <a:ext cx="5958625" cy="2154275"/>
          </a:xfrm>
          <a:prstGeom prst="rect">
            <a:avLst/>
          </a:prstGeom>
          <a:noFill/>
          <a:ln>
            <a:noFill/>
          </a:ln>
        </p:spPr>
      </p:pic>
      <p:sp>
        <p:nvSpPr>
          <p:cNvPr id="163" name="Google Shape;163;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7" name="Shape 167"/>
        <p:cNvGrpSpPr/>
        <p:nvPr/>
      </p:nvGrpSpPr>
      <p:grpSpPr>
        <a:xfrm>
          <a:off x="0" y="0"/>
          <a:ext cx="0" cy="0"/>
          <a:chOff x="0" y="0"/>
          <a:chExt cx="0" cy="0"/>
        </a:xfrm>
      </p:grpSpPr>
      <p:sp>
        <p:nvSpPr>
          <p:cNvPr id="168" name="Google Shape;168;p25"/>
          <p:cNvSpPr txBox="1"/>
          <p:nvPr>
            <p:ph type="title"/>
          </p:nvPr>
        </p:nvSpPr>
        <p:spPr>
          <a:xfrm>
            <a:off x="175450" y="1805550"/>
            <a:ext cx="2937900" cy="7662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SzPct val="28448"/>
              <a:buNone/>
            </a:pPr>
            <a:r>
              <a:rPr b="1" lang="ar" sz="3480">
                <a:latin typeface="Times New Roman"/>
                <a:ea typeface="Times New Roman"/>
                <a:cs typeface="Times New Roman"/>
                <a:sym typeface="Times New Roman"/>
              </a:rPr>
              <a:t>Class </a:t>
            </a:r>
            <a:r>
              <a:rPr b="1" lang="ar" sz="3480">
                <a:latin typeface="Times New Roman"/>
                <a:ea typeface="Times New Roman"/>
                <a:cs typeface="Times New Roman"/>
                <a:sym typeface="Times New Roman"/>
              </a:rPr>
              <a:t>Diagram</a:t>
            </a:r>
            <a:endParaRPr b="1" sz="3480">
              <a:latin typeface="Times New Roman"/>
              <a:ea typeface="Times New Roman"/>
              <a:cs typeface="Times New Roman"/>
              <a:sym typeface="Times New Roman"/>
            </a:endParaRPr>
          </a:p>
        </p:txBody>
      </p:sp>
      <p:pic>
        <p:nvPicPr>
          <p:cNvPr id="169" name="Google Shape;169;p25"/>
          <p:cNvPicPr preferRelativeResize="0"/>
          <p:nvPr/>
        </p:nvPicPr>
        <p:blipFill>
          <a:blip r:embed="rId4">
            <a:alphaModFix/>
          </a:blip>
          <a:stretch>
            <a:fillRect/>
          </a:stretch>
        </p:blipFill>
        <p:spPr>
          <a:xfrm>
            <a:off x="3113350" y="0"/>
            <a:ext cx="6030648" cy="5143498"/>
          </a:xfrm>
          <a:prstGeom prst="rect">
            <a:avLst/>
          </a:prstGeom>
          <a:noFill/>
          <a:ln>
            <a:noFill/>
          </a:ln>
        </p:spPr>
      </p:pic>
      <p:sp>
        <p:nvSpPr>
          <p:cNvPr id="170" name="Google Shape;170;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600"/>
              <a:t>‹#›</a:t>
            </a:fld>
            <a:endParaRPr b="1"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4" name="Shape 174"/>
        <p:cNvGrpSpPr/>
        <p:nvPr/>
      </p:nvGrpSpPr>
      <p:grpSpPr>
        <a:xfrm>
          <a:off x="0" y="0"/>
          <a:ext cx="0" cy="0"/>
          <a:chOff x="0" y="0"/>
          <a:chExt cx="0" cy="0"/>
        </a:xfrm>
      </p:grpSpPr>
      <p:sp>
        <p:nvSpPr>
          <p:cNvPr id="175" name="Google Shape;175;p2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ar">
                <a:latin typeface="Times New Roman"/>
                <a:ea typeface="Times New Roman"/>
                <a:cs typeface="Times New Roman"/>
                <a:sym typeface="Times New Roman"/>
              </a:rPr>
              <a:t>Activity Diagram</a:t>
            </a:r>
            <a:endParaRPr b="1">
              <a:latin typeface="Times New Roman"/>
              <a:ea typeface="Times New Roman"/>
              <a:cs typeface="Times New Roman"/>
              <a:sym typeface="Times New Roman"/>
            </a:endParaRPr>
          </a:p>
        </p:txBody>
      </p:sp>
      <p:pic>
        <p:nvPicPr>
          <p:cNvPr id="176" name="Google Shape;176;p26"/>
          <p:cNvPicPr preferRelativeResize="0"/>
          <p:nvPr/>
        </p:nvPicPr>
        <p:blipFill>
          <a:blip r:embed="rId4">
            <a:alphaModFix/>
          </a:blip>
          <a:stretch>
            <a:fillRect/>
          </a:stretch>
        </p:blipFill>
        <p:spPr>
          <a:xfrm>
            <a:off x="4782425" y="1147225"/>
            <a:ext cx="4361576" cy="3886475"/>
          </a:xfrm>
          <a:prstGeom prst="rect">
            <a:avLst/>
          </a:prstGeom>
          <a:noFill/>
          <a:ln>
            <a:noFill/>
          </a:ln>
        </p:spPr>
      </p:pic>
      <p:sp>
        <p:nvSpPr>
          <p:cNvPr id="177" name="Google Shape;177;p26"/>
          <p:cNvSpPr txBox="1"/>
          <p:nvPr/>
        </p:nvSpPr>
        <p:spPr>
          <a:xfrm>
            <a:off x="882200" y="2067625"/>
            <a:ext cx="3099600" cy="71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ar" sz="2500">
                <a:solidFill>
                  <a:schemeClr val="dk1"/>
                </a:solidFill>
                <a:latin typeface="Times New Roman"/>
                <a:ea typeface="Times New Roman"/>
                <a:cs typeface="Times New Roman"/>
                <a:sym typeface="Times New Roman"/>
              </a:rPr>
              <a:t>Attendance Record </a:t>
            </a:r>
            <a:endParaRPr b="1" sz="3200">
              <a:solidFill>
                <a:schemeClr val="dk1"/>
              </a:solidFill>
              <a:latin typeface="Open Sans"/>
              <a:ea typeface="Open Sans"/>
              <a:cs typeface="Open Sans"/>
              <a:sym typeface="Open Sans"/>
            </a:endParaRPr>
          </a:p>
        </p:txBody>
      </p:sp>
      <p:sp>
        <p:nvSpPr>
          <p:cNvPr id="178" name="Google Shape;178;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2" name="Shape 182"/>
        <p:cNvGrpSpPr/>
        <p:nvPr/>
      </p:nvGrpSpPr>
      <p:grpSpPr>
        <a:xfrm>
          <a:off x="0" y="0"/>
          <a:ext cx="0" cy="0"/>
          <a:chOff x="0" y="0"/>
          <a:chExt cx="0" cy="0"/>
        </a:xfrm>
      </p:grpSpPr>
      <p:pic>
        <p:nvPicPr>
          <p:cNvPr id="183" name="Google Shape;183;p27"/>
          <p:cNvPicPr preferRelativeResize="0"/>
          <p:nvPr/>
        </p:nvPicPr>
        <p:blipFill>
          <a:blip r:embed="rId4">
            <a:alphaModFix/>
          </a:blip>
          <a:stretch>
            <a:fillRect/>
          </a:stretch>
        </p:blipFill>
        <p:spPr>
          <a:xfrm>
            <a:off x="4355350" y="0"/>
            <a:ext cx="3850626" cy="5143499"/>
          </a:xfrm>
          <a:prstGeom prst="rect">
            <a:avLst/>
          </a:prstGeom>
          <a:noFill/>
          <a:ln>
            <a:noFill/>
          </a:ln>
        </p:spPr>
      </p:pic>
      <p:sp>
        <p:nvSpPr>
          <p:cNvPr id="184" name="Google Shape;184;p27"/>
          <p:cNvSpPr txBox="1"/>
          <p:nvPr/>
        </p:nvSpPr>
        <p:spPr>
          <a:xfrm>
            <a:off x="1461275" y="1897300"/>
            <a:ext cx="2486700" cy="9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ar" sz="2400">
                <a:solidFill>
                  <a:schemeClr val="dk1"/>
                </a:solidFill>
                <a:latin typeface="Times New Roman"/>
                <a:ea typeface="Times New Roman"/>
                <a:cs typeface="Times New Roman"/>
                <a:sym typeface="Times New Roman"/>
              </a:rPr>
              <a:t>Send Remote </a:t>
            </a:r>
            <a:endParaRPr b="1" sz="24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ar" sz="2400">
                <a:solidFill>
                  <a:schemeClr val="dk1"/>
                </a:solidFill>
                <a:latin typeface="Times New Roman"/>
                <a:ea typeface="Times New Roman"/>
                <a:cs typeface="Times New Roman"/>
                <a:sym typeface="Times New Roman"/>
              </a:rPr>
              <a:t>Work Request</a:t>
            </a:r>
            <a:endParaRPr b="1" sz="4000">
              <a:solidFill>
                <a:schemeClr val="dk1"/>
              </a:solidFill>
              <a:latin typeface="Open Sans"/>
              <a:ea typeface="Open Sans"/>
              <a:cs typeface="Open Sans"/>
              <a:sym typeface="Open Sans"/>
            </a:endParaRPr>
          </a:p>
        </p:txBody>
      </p:sp>
      <p:sp>
        <p:nvSpPr>
          <p:cNvPr id="185" name="Google Shape;185;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9" name="Shape 189"/>
        <p:cNvGrpSpPr/>
        <p:nvPr/>
      </p:nvGrpSpPr>
      <p:grpSpPr>
        <a:xfrm>
          <a:off x="0" y="0"/>
          <a:ext cx="0" cy="0"/>
          <a:chOff x="0" y="0"/>
          <a:chExt cx="0" cy="0"/>
        </a:xfrm>
      </p:grpSpPr>
      <p:pic>
        <p:nvPicPr>
          <p:cNvPr id="190" name="Google Shape;190;p28"/>
          <p:cNvPicPr preferRelativeResize="0"/>
          <p:nvPr/>
        </p:nvPicPr>
        <p:blipFill>
          <a:blip r:embed="rId4">
            <a:alphaModFix/>
          </a:blip>
          <a:stretch>
            <a:fillRect/>
          </a:stretch>
        </p:blipFill>
        <p:spPr>
          <a:xfrm>
            <a:off x="3539750" y="0"/>
            <a:ext cx="5025800" cy="5143500"/>
          </a:xfrm>
          <a:prstGeom prst="rect">
            <a:avLst/>
          </a:prstGeom>
          <a:noFill/>
          <a:ln>
            <a:noFill/>
          </a:ln>
        </p:spPr>
      </p:pic>
      <p:sp>
        <p:nvSpPr>
          <p:cNvPr id="191" name="Google Shape;191;p28"/>
          <p:cNvSpPr txBox="1"/>
          <p:nvPr/>
        </p:nvSpPr>
        <p:spPr>
          <a:xfrm>
            <a:off x="357650" y="2214100"/>
            <a:ext cx="30000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ar" sz="2500">
                <a:solidFill>
                  <a:schemeClr val="dk1"/>
                </a:solidFill>
                <a:latin typeface="Times New Roman"/>
                <a:ea typeface="Times New Roman"/>
                <a:cs typeface="Times New Roman"/>
                <a:sym typeface="Times New Roman"/>
              </a:rPr>
              <a:t>Add Employee </a:t>
            </a:r>
            <a:endParaRPr sz="2300"/>
          </a:p>
        </p:txBody>
      </p:sp>
      <p:sp>
        <p:nvSpPr>
          <p:cNvPr id="192" name="Google Shape;192;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6" name="Shape 196"/>
        <p:cNvGrpSpPr/>
        <p:nvPr/>
      </p:nvGrpSpPr>
      <p:grpSpPr>
        <a:xfrm>
          <a:off x="0" y="0"/>
          <a:ext cx="0" cy="0"/>
          <a:chOff x="0" y="0"/>
          <a:chExt cx="0" cy="0"/>
        </a:xfrm>
      </p:grpSpPr>
      <p:pic>
        <p:nvPicPr>
          <p:cNvPr id="197" name="Google Shape;197;p29"/>
          <p:cNvPicPr preferRelativeResize="0"/>
          <p:nvPr/>
        </p:nvPicPr>
        <p:blipFill>
          <a:blip r:embed="rId4">
            <a:alphaModFix/>
          </a:blip>
          <a:stretch>
            <a:fillRect/>
          </a:stretch>
        </p:blipFill>
        <p:spPr>
          <a:xfrm>
            <a:off x="3624300" y="0"/>
            <a:ext cx="5519700" cy="5143499"/>
          </a:xfrm>
          <a:prstGeom prst="rect">
            <a:avLst/>
          </a:prstGeom>
          <a:noFill/>
          <a:ln>
            <a:noFill/>
          </a:ln>
        </p:spPr>
      </p:pic>
      <p:sp>
        <p:nvSpPr>
          <p:cNvPr id="198" name="Google Shape;198;p29"/>
          <p:cNvSpPr txBox="1"/>
          <p:nvPr/>
        </p:nvSpPr>
        <p:spPr>
          <a:xfrm>
            <a:off x="1209250" y="2002350"/>
            <a:ext cx="16485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ar" sz="2500">
                <a:solidFill>
                  <a:schemeClr val="dk1"/>
                </a:solidFill>
                <a:latin typeface="Times New Roman"/>
                <a:ea typeface="Times New Roman"/>
                <a:cs typeface="Times New Roman"/>
                <a:sym typeface="Times New Roman"/>
              </a:rPr>
              <a:t>Login</a:t>
            </a:r>
            <a:endParaRPr sz="2300"/>
          </a:p>
        </p:txBody>
      </p:sp>
      <p:sp>
        <p:nvSpPr>
          <p:cNvPr id="199" name="Google Shape;199;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3" name="Shape 203"/>
        <p:cNvGrpSpPr/>
        <p:nvPr/>
      </p:nvGrpSpPr>
      <p:grpSpPr>
        <a:xfrm>
          <a:off x="0" y="0"/>
          <a:ext cx="0" cy="0"/>
          <a:chOff x="0" y="0"/>
          <a:chExt cx="0" cy="0"/>
        </a:xfrm>
      </p:grpSpPr>
      <p:sp>
        <p:nvSpPr>
          <p:cNvPr id="204" name="Google Shape;204;p30"/>
          <p:cNvSpPr txBox="1"/>
          <p:nvPr>
            <p:ph type="title"/>
          </p:nvPr>
        </p:nvSpPr>
        <p:spPr>
          <a:xfrm>
            <a:off x="204375" y="1471500"/>
            <a:ext cx="2738700" cy="13899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b="1" lang="ar">
                <a:latin typeface="Times New Roman"/>
                <a:ea typeface="Times New Roman"/>
                <a:cs typeface="Times New Roman"/>
                <a:sym typeface="Times New Roman"/>
              </a:rPr>
              <a:t>Sequence</a:t>
            </a:r>
            <a:endParaRPr b="1">
              <a:latin typeface="Times New Roman"/>
              <a:ea typeface="Times New Roman"/>
              <a:cs typeface="Times New Roman"/>
              <a:sym typeface="Times New Roman"/>
            </a:endParaRPr>
          </a:p>
          <a:p>
            <a:pPr indent="0" lvl="0" marL="0" rtl="0" algn="l">
              <a:spcBef>
                <a:spcPts val="0"/>
              </a:spcBef>
              <a:spcAft>
                <a:spcPts val="0"/>
              </a:spcAft>
              <a:buNone/>
            </a:pPr>
            <a:r>
              <a:rPr b="1" lang="ar">
                <a:latin typeface="Times New Roman"/>
                <a:ea typeface="Times New Roman"/>
                <a:cs typeface="Times New Roman"/>
                <a:sym typeface="Times New Roman"/>
              </a:rPr>
              <a:t> Diagram</a:t>
            </a:r>
            <a:endParaRPr b="1">
              <a:latin typeface="Times New Roman"/>
              <a:ea typeface="Times New Roman"/>
              <a:cs typeface="Times New Roman"/>
              <a:sym typeface="Times New Roman"/>
            </a:endParaRPr>
          </a:p>
        </p:txBody>
      </p:sp>
      <p:pic>
        <p:nvPicPr>
          <p:cNvPr id="205" name="Google Shape;205;p30"/>
          <p:cNvPicPr preferRelativeResize="0"/>
          <p:nvPr/>
        </p:nvPicPr>
        <p:blipFill>
          <a:blip r:embed="rId4">
            <a:alphaModFix/>
          </a:blip>
          <a:stretch>
            <a:fillRect/>
          </a:stretch>
        </p:blipFill>
        <p:spPr>
          <a:xfrm>
            <a:off x="3743525" y="0"/>
            <a:ext cx="5400476" cy="5143499"/>
          </a:xfrm>
          <a:prstGeom prst="rect">
            <a:avLst/>
          </a:prstGeom>
          <a:noFill/>
          <a:ln>
            <a:noFill/>
          </a:ln>
        </p:spPr>
      </p:pic>
      <p:sp>
        <p:nvSpPr>
          <p:cNvPr id="206" name="Google Shape;206;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68" name="Shape 68"/>
        <p:cNvGrpSpPr/>
        <p:nvPr/>
      </p:nvGrpSpPr>
      <p:grpSpPr>
        <a:xfrm>
          <a:off x="0" y="0"/>
          <a:ext cx="0" cy="0"/>
          <a:chOff x="0" y="0"/>
          <a:chExt cx="0" cy="0"/>
        </a:xfrm>
      </p:grpSpPr>
      <p:pic>
        <p:nvPicPr>
          <p:cNvPr id="69" name="Google Shape;69;p14"/>
          <p:cNvPicPr preferRelativeResize="0"/>
          <p:nvPr/>
        </p:nvPicPr>
        <p:blipFill>
          <a:blip r:embed="rId4">
            <a:alphaModFix/>
          </a:blip>
          <a:stretch>
            <a:fillRect/>
          </a:stretch>
        </p:blipFill>
        <p:spPr>
          <a:xfrm>
            <a:off x="3593675" y="-762"/>
            <a:ext cx="5145026" cy="5145026"/>
          </a:xfrm>
          <a:prstGeom prst="rect">
            <a:avLst/>
          </a:prstGeom>
          <a:noFill/>
          <a:ln>
            <a:noFill/>
          </a:ln>
        </p:spPr>
      </p:pic>
      <p:sp>
        <p:nvSpPr>
          <p:cNvPr id="70" name="Google Shape;70;p14"/>
          <p:cNvSpPr txBox="1"/>
          <p:nvPr/>
        </p:nvSpPr>
        <p:spPr>
          <a:xfrm>
            <a:off x="797075" y="1796850"/>
            <a:ext cx="2796600" cy="154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2400">
              <a:solidFill>
                <a:schemeClr val="dk1"/>
              </a:solidFill>
              <a:latin typeface="Open Sans"/>
              <a:ea typeface="Open Sans"/>
              <a:cs typeface="Open Sans"/>
              <a:sym typeface="Open Sans"/>
            </a:endParaRPr>
          </a:p>
          <a:p>
            <a:pPr indent="0" lvl="0" marL="0" rtl="0" algn="l">
              <a:spcBef>
                <a:spcPts val="0"/>
              </a:spcBef>
              <a:spcAft>
                <a:spcPts val="0"/>
              </a:spcAft>
              <a:buNone/>
            </a:pPr>
            <a:r>
              <a:rPr b="1" lang="ar" sz="2400">
                <a:solidFill>
                  <a:schemeClr val="dk1"/>
                </a:solidFill>
                <a:latin typeface="Open Sans"/>
                <a:ea typeface="Open Sans"/>
                <a:cs typeface="Open Sans"/>
                <a:sym typeface="Open Sans"/>
              </a:rPr>
              <a:t>Team Members</a:t>
            </a:r>
            <a:endParaRPr b="1" sz="2400">
              <a:solidFill>
                <a:schemeClr val="dk1"/>
              </a:solidFill>
              <a:latin typeface="Open Sans"/>
              <a:ea typeface="Open Sans"/>
              <a:cs typeface="Open Sans"/>
              <a:sym typeface="Open Sans"/>
            </a:endParaRPr>
          </a:p>
          <a:p>
            <a:pPr indent="0" lvl="0" marL="0" rtl="0" algn="l">
              <a:spcBef>
                <a:spcPts val="0"/>
              </a:spcBef>
              <a:spcAft>
                <a:spcPts val="0"/>
              </a:spcAft>
              <a:buNone/>
            </a:pPr>
            <a:r>
              <a:rPr b="1" lang="ar" sz="2400">
                <a:solidFill>
                  <a:schemeClr val="dk1"/>
                </a:solidFill>
                <a:latin typeface="Open Sans"/>
                <a:ea typeface="Open Sans"/>
                <a:cs typeface="Open Sans"/>
                <a:sym typeface="Open Sans"/>
              </a:rPr>
              <a:t>Group -3</a:t>
            </a:r>
            <a:endParaRPr b="1" sz="2400">
              <a:solidFill>
                <a:schemeClr val="dk1"/>
              </a:solidFill>
              <a:latin typeface="Open Sans"/>
              <a:ea typeface="Open Sans"/>
              <a:cs typeface="Open Sans"/>
              <a:sym typeface="Open Sans"/>
            </a:endParaRPr>
          </a:p>
        </p:txBody>
      </p:sp>
      <p:sp>
        <p:nvSpPr>
          <p:cNvPr id="71" name="Google Shape;71;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mc:AlternateContent>
    <mc:Choice Requires="p14">
      <p:transition spd="med">
        <p14:gallery dir="l"/>
      </p:transition>
    </mc:Choice>
    <mc:Fallback>
      <p:transition spd="med">
        <p:fade/>
      </p:transition>
    </mc:Fallback>
  </mc:AlternateContent>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75" name="Shape 75"/>
        <p:cNvGrpSpPr/>
        <p:nvPr/>
      </p:nvGrpSpPr>
      <p:grpSpPr>
        <a:xfrm>
          <a:off x="0" y="0"/>
          <a:ext cx="0" cy="0"/>
          <a:chOff x="0" y="0"/>
          <a:chExt cx="0" cy="0"/>
        </a:xfrm>
      </p:grpSpPr>
      <p:pic>
        <p:nvPicPr>
          <p:cNvPr id="76" name="Google Shape;76;p15"/>
          <p:cNvPicPr preferRelativeResize="0"/>
          <p:nvPr/>
        </p:nvPicPr>
        <p:blipFill>
          <a:blip r:embed="rId4">
            <a:alphaModFix/>
          </a:blip>
          <a:stretch>
            <a:fillRect/>
          </a:stretch>
        </p:blipFill>
        <p:spPr>
          <a:xfrm>
            <a:off x="841850" y="1474400"/>
            <a:ext cx="7460400" cy="2739175"/>
          </a:xfrm>
          <a:prstGeom prst="rect">
            <a:avLst/>
          </a:prstGeom>
          <a:noFill/>
          <a:ln>
            <a:noFill/>
          </a:ln>
        </p:spPr>
      </p:pic>
      <p:sp>
        <p:nvSpPr>
          <p:cNvPr id="77" name="Google Shape;77;p15"/>
          <p:cNvSpPr txBox="1"/>
          <p:nvPr/>
        </p:nvSpPr>
        <p:spPr>
          <a:xfrm>
            <a:off x="149875" y="126025"/>
            <a:ext cx="4291800" cy="102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ar" sz="4000">
                <a:solidFill>
                  <a:schemeClr val="dk1"/>
                </a:solidFill>
                <a:latin typeface="Times New Roman"/>
                <a:ea typeface="Times New Roman"/>
                <a:cs typeface="Times New Roman"/>
                <a:sym typeface="Times New Roman"/>
              </a:rPr>
              <a:t>Team Meetings</a:t>
            </a:r>
            <a:endParaRPr b="1" sz="4000">
              <a:solidFill>
                <a:schemeClr val="dk1"/>
              </a:solidFill>
              <a:latin typeface="Times New Roman"/>
              <a:ea typeface="Times New Roman"/>
              <a:cs typeface="Times New Roman"/>
              <a:sym typeface="Times New Roman"/>
            </a:endParaRPr>
          </a:p>
        </p:txBody>
      </p:sp>
      <p:sp>
        <p:nvSpPr>
          <p:cNvPr id="78" name="Google Shape;78;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2" name="Shape 82"/>
        <p:cNvGrpSpPr/>
        <p:nvPr/>
      </p:nvGrpSpPr>
      <p:grpSpPr>
        <a:xfrm>
          <a:off x="0" y="0"/>
          <a:ext cx="0" cy="0"/>
          <a:chOff x="0" y="0"/>
          <a:chExt cx="0" cy="0"/>
        </a:xfrm>
      </p:grpSpPr>
      <p:sp>
        <p:nvSpPr>
          <p:cNvPr id="83" name="Google Shape;83;p1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ar">
                <a:latin typeface="Times New Roman"/>
                <a:ea typeface="Times New Roman"/>
                <a:cs typeface="Times New Roman"/>
                <a:sym typeface="Times New Roman"/>
              </a:rPr>
              <a:t>Project Description</a:t>
            </a:r>
            <a:endParaRPr b="1">
              <a:latin typeface="Times New Roman"/>
              <a:ea typeface="Times New Roman"/>
              <a:cs typeface="Times New Roman"/>
              <a:sym typeface="Times New Roman"/>
            </a:endParaRPr>
          </a:p>
        </p:txBody>
      </p:sp>
      <p:sp>
        <p:nvSpPr>
          <p:cNvPr id="84" name="Google Shape;84;p16"/>
          <p:cNvSpPr txBox="1"/>
          <p:nvPr/>
        </p:nvSpPr>
        <p:spPr>
          <a:xfrm>
            <a:off x="149875" y="1147225"/>
            <a:ext cx="8793000" cy="38328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ar" sz="2000">
                <a:solidFill>
                  <a:schemeClr val="dk1"/>
                </a:solidFill>
                <a:latin typeface="Open Sans"/>
                <a:ea typeface="Open Sans"/>
                <a:cs typeface="Open Sans"/>
                <a:sym typeface="Open Sans"/>
              </a:rPr>
              <a:t>The human resources system project aims to manage the operations related to employees within an institution or company in terms of registering employee attendance, submitting requests for leaves, vacations, and remote work.as well as some secondary features such as viewing the calendar and viewing the balance of leaves and departures.</a:t>
            </a:r>
            <a:endParaRPr sz="2000">
              <a:solidFill>
                <a:schemeClr val="dk1"/>
              </a:solidFill>
              <a:latin typeface="Open Sans"/>
              <a:ea typeface="Open Sans"/>
              <a:cs typeface="Open Sans"/>
              <a:sym typeface="Open Sans"/>
            </a:endParaRPr>
          </a:p>
          <a:p>
            <a:pPr indent="0" lvl="0" marL="0" rtl="0" algn="just">
              <a:spcBef>
                <a:spcPts val="0"/>
              </a:spcBef>
              <a:spcAft>
                <a:spcPts val="0"/>
              </a:spcAft>
              <a:buNone/>
            </a:pPr>
            <a:r>
              <a:t/>
            </a:r>
            <a:endParaRPr sz="2000">
              <a:solidFill>
                <a:schemeClr val="dk1"/>
              </a:solidFill>
              <a:latin typeface="Open Sans"/>
              <a:ea typeface="Open Sans"/>
              <a:cs typeface="Open Sans"/>
              <a:sym typeface="Open Sans"/>
            </a:endParaRPr>
          </a:p>
          <a:p>
            <a:pPr indent="0" lvl="0" marL="0" rtl="0" algn="just">
              <a:spcBef>
                <a:spcPts val="0"/>
              </a:spcBef>
              <a:spcAft>
                <a:spcPts val="0"/>
              </a:spcAft>
              <a:buNone/>
            </a:pPr>
            <a:r>
              <a:rPr lang="ar" sz="2000">
                <a:solidFill>
                  <a:schemeClr val="dk1"/>
                </a:solidFill>
                <a:latin typeface="Open Sans"/>
                <a:ea typeface="Open Sans"/>
                <a:cs typeface="Open Sans"/>
                <a:sym typeface="Open Sans"/>
              </a:rPr>
              <a:t>This system also enables the manager or human resources employee to produce reports specific to each employee, such as reports of the employee’s attendance, vacations balance,leaves balance .</a:t>
            </a:r>
            <a:endParaRPr sz="2000">
              <a:solidFill>
                <a:schemeClr val="dk1"/>
              </a:solidFill>
              <a:latin typeface="Open Sans"/>
              <a:ea typeface="Open Sans"/>
              <a:cs typeface="Open Sans"/>
              <a:sym typeface="Open Sans"/>
            </a:endParaRPr>
          </a:p>
        </p:txBody>
      </p:sp>
      <p:sp>
        <p:nvSpPr>
          <p:cNvPr id="85" name="Google Shape;85;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mc:AlternateContent>
    <mc:Choice Requires="p14">
      <p:transition spd="med">
        <p14:gallery dir="l"/>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9" name="Shape 89"/>
        <p:cNvGrpSpPr/>
        <p:nvPr/>
      </p:nvGrpSpPr>
      <p:grpSpPr>
        <a:xfrm>
          <a:off x="0" y="0"/>
          <a:ext cx="0" cy="0"/>
          <a:chOff x="0" y="0"/>
          <a:chExt cx="0" cy="0"/>
        </a:xfrm>
      </p:grpSpPr>
      <p:sp>
        <p:nvSpPr>
          <p:cNvPr id="90" name="Google Shape;90;p1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ar">
                <a:latin typeface="Times New Roman"/>
                <a:ea typeface="Times New Roman"/>
                <a:cs typeface="Times New Roman"/>
                <a:sym typeface="Times New Roman"/>
              </a:rPr>
              <a:t>Functional Requirements</a:t>
            </a:r>
            <a:endParaRPr/>
          </a:p>
        </p:txBody>
      </p:sp>
      <p:pic>
        <p:nvPicPr>
          <p:cNvPr id="91" name="Google Shape;91;p17"/>
          <p:cNvPicPr preferRelativeResize="0"/>
          <p:nvPr/>
        </p:nvPicPr>
        <p:blipFill>
          <a:blip r:embed="rId4">
            <a:alphaModFix/>
          </a:blip>
          <a:stretch>
            <a:fillRect/>
          </a:stretch>
        </p:blipFill>
        <p:spPr>
          <a:xfrm>
            <a:off x="822575" y="1147225"/>
            <a:ext cx="641700" cy="633625"/>
          </a:xfrm>
          <a:prstGeom prst="rect">
            <a:avLst/>
          </a:prstGeom>
          <a:noFill/>
          <a:ln>
            <a:noFill/>
          </a:ln>
        </p:spPr>
      </p:pic>
      <p:sp>
        <p:nvSpPr>
          <p:cNvPr id="92" name="Google Shape;92;p17"/>
          <p:cNvSpPr txBox="1"/>
          <p:nvPr/>
        </p:nvSpPr>
        <p:spPr>
          <a:xfrm>
            <a:off x="1464275" y="1271475"/>
            <a:ext cx="2977200" cy="37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ar">
                <a:solidFill>
                  <a:schemeClr val="dk1"/>
                </a:solidFill>
                <a:latin typeface="Open Sans"/>
                <a:ea typeface="Open Sans"/>
                <a:cs typeface="Open Sans"/>
                <a:sym typeface="Open Sans"/>
              </a:rPr>
              <a:t> Attendance Recording</a:t>
            </a:r>
            <a:endParaRPr b="1">
              <a:solidFill>
                <a:schemeClr val="dk1"/>
              </a:solidFill>
              <a:latin typeface="Open Sans"/>
              <a:ea typeface="Open Sans"/>
              <a:cs typeface="Open Sans"/>
              <a:sym typeface="Open Sans"/>
            </a:endParaRPr>
          </a:p>
        </p:txBody>
      </p:sp>
      <p:pic>
        <p:nvPicPr>
          <p:cNvPr id="93" name="Google Shape;93;p17"/>
          <p:cNvPicPr preferRelativeResize="0"/>
          <p:nvPr/>
        </p:nvPicPr>
        <p:blipFill>
          <a:blip r:embed="rId4">
            <a:alphaModFix/>
          </a:blip>
          <a:stretch>
            <a:fillRect/>
          </a:stretch>
        </p:blipFill>
        <p:spPr>
          <a:xfrm>
            <a:off x="822575" y="2396575"/>
            <a:ext cx="641700" cy="633625"/>
          </a:xfrm>
          <a:prstGeom prst="rect">
            <a:avLst/>
          </a:prstGeom>
          <a:noFill/>
          <a:ln>
            <a:noFill/>
          </a:ln>
        </p:spPr>
      </p:pic>
      <p:sp>
        <p:nvSpPr>
          <p:cNvPr id="94" name="Google Shape;94;p17"/>
          <p:cNvSpPr txBox="1"/>
          <p:nvPr/>
        </p:nvSpPr>
        <p:spPr>
          <a:xfrm>
            <a:off x="1468963" y="2520825"/>
            <a:ext cx="3469500" cy="37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ar">
                <a:solidFill>
                  <a:schemeClr val="dk1"/>
                </a:solidFill>
                <a:latin typeface="Open Sans"/>
                <a:ea typeface="Open Sans"/>
                <a:cs typeface="Open Sans"/>
                <a:sym typeface="Open Sans"/>
              </a:rPr>
              <a:t>Send Remote Work Request</a:t>
            </a:r>
            <a:endParaRPr b="1">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b="1">
              <a:solidFill>
                <a:schemeClr val="dk1"/>
              </a:solidFill>
              <a:latin typeface="Open Sans"/>
              <a:ea typeface="Open Sans"/>
              <a:cs typeface="Open Sans"/>
              <a:sym typeface="Open Sans"/>
            </a:endParaRPr>
          </a:p>
          <a:p>
            <a:pPr indent="0" lvl="0" marL="0" rtl="0" algn="l">
              <a:spcBef>
                <a:spcPts val="0"/>
              </a:spcBef>
              <a:spcAft>
                <a:spcPts val="0"/>
              </a:spcAft>
              <a:buNone/>
            </a:pPr>
            <a:r>
              <a:t/>
            </a:r>
            <a:endParaRPr b="1">
              <a:solidFill>
                <a:schemeClr val="dk1"/>
              </a:solidFill>
              <a:latin typeface="Open Sans"/>
              <a:ea typeface="Open Sans"/>
              <a:cs typeface="Open Sans"/>
              <a:sym typeface="Open Sans"/>
            </a:endParaRPr>
          </a:p>
        </p:txBody>
      </p:sp>
      <p:pic>
        <p:nvPicPr>
          <p:cNvPr id="95" name="Google Shape;95;p17"/>
          <p:cNvPicPr preferRelativeResize="0"/>
          <p:nvPr/>
        </p:nvPicPr>
        <p:blipFill>
          <a:blip r:embed="rId4">
            <a:alphaModFix/>
          </a:blip>
          <a:stretch>
            <a:fillRect/>
          </a:stretch>
        </p:blipFill>
        <p:spPr>
          <a:xfrm>
            <a:off x="822575" y="3645913"/>
            <a:ext cx="641700" cy="633625"/>
          </a:xfrm>
          <a:prstGeom prst="rect">
            <a:avLst/>
          </a:prstGeom>
          <a:noFill/>
          <a:ln>
            <a:noFill/>
          </a:ln>
        </p:spPr>
      </p:pic>
      <p:sp>
        <p:nvSpPr>
          <p:cNvPr id="96" name="Google Shape;96;p17"/>
          <p:cNvSpPr txBox="1"/>
          <p:nvPr/>
        </p:nvSpPr>
        <p:spPr>
          <a:xfrm>
            <a:off x="1464275" y="3782688"/>
            <a:ext cx="2977200" cy="37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ar">
                <a:solidFill>
                  <a:schemeClr val="dk1"/>
                </a:solidFill>
                <a:latin typeface="Open Sans"/>
                <a:ea typeface="Open Sans"/>
                <a:cs typeface="Open Sans"/>
                <a:sym typeface="Open Sans"/>
              </a:rPr>
              <a:t>Send Vacation Request </a:t>
            </a:r>
            <a:endParaRPr b="1">
              <a:solidFill>
                <a:schemeClr val="dk1"/>
              </a:solidFill>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b="1">
              <a:solidFill>
                <a:schemeClr val="dk1"/>
              </a:solidFill>
              <a:latin typeface="Open Sans"/>
              <a:ea typeface="Open Sans"/>
              <a:cs typeface="Open Sans"/>
              <a:sym typeface="Open Sans"/>
            </a:endParaRPr>
          </a:p>
          <a:p>
            <a:pPr indent="0" lvl="0" marL="0" rtl="0" algn="l">
              <a:spcBef>
                <a:spcPts val="0"/>
              </a:spcBef>
              <a:spcAft>
                <a:spcPts val="0"/>
              </a:spcAft>
              <a:buNone/>
            </a:pPr>
            <a:r>
              <a:t/>
            </a:r>
            <a:endParaRPr b="1">
              <a:solidFill>
                <a:schemeClr val="dk1"/>
              </a:solidFill>
              <a:latin typeface="Open Sans"/>
              <a:ea typeface="Open Sans"/>
              <a:cs typeface="Open Sans"/>
              <a:sym typeface="Open Sans"/>
            </a:endParaRPr>
          </a:p>
        </p:txBody>
      </p:sp>
      <p:pic>
        <p:nvPicPr>
          <p:cNvPr id="97" name="Google Shape;97;p17"/>
          <p:cNvPicPr preferRelativeResize="0"/>
          <p:nvPr/>
        </p:nvPicPr>
        <p:blipFill>
          <a:blip r:embed="rId4">
            <a:alphaModFix/>
          </a:blip>
          <a:stretch>
            <a:fillRect/>
          </a:stretch>
        </p:blipFill>
        <p:spPr>
          <a:xfrm>
            <a:off x="4943138" y="1134700"/>
            <a:ext cx="641700" cy="633625"/>
          </a:xfrm>
          <a:prstGeom prst="rect">
            <a:avLst/>
          </a:prstGeom>
          <a:noFill/>
          <a:ln>
            <a:noFill/>
          </a:ln>
        </p:spPr>
      </p:pic>
      <p:sp>
        <p:nvSpPr>
          <p:cNvPr id="98" name="Google Shape;98;p17"/>
          <p:cNvSpPr txBox="1"/>
          <p:nvPr/>
        </p:nvSpPr>
        <p:spPr>
          <a:xfrm>
            <a:off x="5690275" y="1271475"/>
            <a:ext cx="2977200" cy="37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ar">
                <a:solidFill>
                  <a:schemeClr val="dk1"/>
                </a:solidFill>
                <a:latin typeface="Open Sans"/>
                <a:ea typeface="Open Sans"/>
                <a:cs typeface="Open Sans"/>
                <a:sym typeface="Open Sans"/>
              </a:rPr>
              <a:t>Send Leave Request </a:t>
            </a:r>
            <a:endParaRPr b="1">
              <a:solidFill>
                <a:schemeClr val="dk1"/>
              </a:solidFill>
              <a:latin typeface="Open Sans"/>
              <a:ea typeface="Open Sans"/>
              <a:cs typeface="Open Sans"/>
              <a:sym typeface="Open Sans"/>
            </a:endParaRPr>
          </a:p>
          <a:p>
            <a:pPr indent="0" lvl="0" marL="0" rtl="0" algn="l">
              <a:spcBef>
                <a:spcPts val="0"/>
              </a:spcBef>
              <a:spcAft>
                <a:spcPts val="0"/>
              </a:spcAft>
              <a:buNone/>
            </a:pPr>
            <a:r>
              <a:t/>
            </a:r>
            <a:endParaRPr b="1">
              <a:solidFill>
                <a:schemeClr val="dk1"/>
              </a:solidFill>
              <a:latin typeface="Open Sans"/>
              <a:ea typeface="Open Sans"/>
              <a:cs typeface="Open Sans"/>
              <a:sym typeface="Open Sans"/>
            </a:endParaRPr>
          </a:p>
          <a:p>
            <a:pPr indent="0" lvl="0" marL="0" rtl="0" algn="l">
              <a:spcBef>
                <a:spcPts val="0"/>
              </a:spcBef>
              <a:spcAft>
                <a:spcPts val="0"/>
              </a:spcAft>
              <a:buNone/>
            </a:pPr>
            <a:r>
              <a:t/>
            </a:r>
            <a:endParaRPr b="1">
              <a:solidFill>
                <a:schemeClr val="dk1"/>
              </a:solidFill>
              <a:latin typeface="Open Sans"/>
              <a:ea typeface="Open Sans"/>
              <a:cs typeface="Open Sans"/>
              <a:sym typeface="Open Sans"/>
            </a:endParaRPr>
          </a:p>
        </p:txBody>
      </p:sp>
      <p:pic>
        <p:nvPicPr>
          <p:cNvPr id="99" name="Google Shape;99;p17"/>
          <p:cNvPicPr preferRelativeResize="0"/>
          <p:nvPr/>
        </p:nvPicPr>
        <p:blipFill>
          <a:blip r:embed="rId4">
            <a:alphaModFix/>
          </a:blip>
          <a:stretch>
            <a:fillRect/>
          </a:stretch>
        </p:blipFill>
        <p:spPr>
          <a:xfrm>
            <a:off x="4943138" y="2390313"/>
            <a:ext cx="641700" cy="633625"/>
          </a:xfrm>
          <a:prstGeom prst="rect">
            <a:avLst/>
          </a:prstGeom>
          <a:noFill/>
          <a:ln>
            <a:noFill/>
          </a:ln>
        </p:spPr>
      </p:pic>
      <p:sp>
        <p:nvSpPr>
          <p:cNvPr id="100" name="Google Shape;100;p17"/>
          <p:cNvSpPr txBox="1"/>
          <p:nvPr/>
        </p:nvSpPr>
        <p:spPr>
          <a:xfrm>
            <a:off x="5584825" y="2520825"/>
            <a:ext cx="3559200" cy="37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ar">
                <a:solidFill>
                  <a:schemeClr val="dk1"/>
                </a:solidFill>
                <a:latin typeface="Open Sans"/>
                <a:ea typeface="Open Sans"/>
                <a:cs typeface="Open Sans"/>
                <a:sym typeface="Open Sans"/>
              </a:rPr>
              <a:t>Employee leave and Vacation History</a:t>
            </a:r>
            <a:endParaRPr b="1">
              <a:solidFill>
                <a:schemeClr val="dk1"/>
              </a:solidFill>
              <a:latin typeface="Open Sans"/>
              <a:ea typeface="Open Sans"/>
              <a:cs typeface="Open Sans"/>
              <a:sym typeface="Open Sans"/>
            </a:endParaRPr>
          </a:p>
        </p:txBody>
      </p:sp>
      <p:pic>
        <p:nvPicPr>
          <p:cNvPr id="101" name="Google Shape;101;p17"/>
          <p:cNvPicPr preferRelativeResize="0"/>
          <p:nvPr/>
        </p:nvPicPr>
        <p:blipFill>
          <a:blip r:embed="rId4">
            <a:alphaModFix/>
          </a:blip>
          <a:stretch>
            <a:fillRect/>
          </a:stretch>
        </p:blipFill>
        <p:spPr>
          <a:xfrm>
            <a:off x="4943138" y="3645913"/>
            <a:ext cx="641700" cy="633625"/>
          </a:xfrm>
          <a:prstGeom prst="rect">
            <a:avLst/>
          </a:prstGeom>
          <a:noFill/>
          <a:ln>
            <a:noFill/>
          </a:ln>
        </p:spPr>
      </p:pic>
      <p:sp>
        <p:nvSpPr>
          <p:cNvPr id="102" name="Google Shape;102;p17"/>
          <p:cNvSpPr txBox="1"/>
          <p:nvPr/>
        </p:nvSpPr>
        <p:spPr>
          <a:xfrm>
            <a:off x="5584825" y="3770163"/>
            <a:ext cx="2977200" cy="37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ar">
                <a:solidFill>
                  <a:schemeClr val="dk1"/>
                </a:solidFill>
                <a:latin typeface="Open Sans"/>
                <a:ea typeface="Open Sans"/>
                <a:cs typeface="Open Sans"/>
                <a:sym typeface="Open Sans"/>
              </a:rPr>
              <a:t>Employee’s Calendar View</a:t>
            </a:r>
            <a:endParaRPr b="1">
              <a:solidFill>
                <a:schemeClr val="dk1"/>
              </a:solidFill>
              <a:latin typeface="Open Sans"/>
              <a:ea typeface="Open Sans"/>
              <a:cs typeface="Open Sans"/>
              <a:sym typeface="Open Sans"/>
            </a:endParaRPr>
          </a:p>
        </p:txBody>
      </p:sp>
      <p:sp>
        <p:nvSpPr>
          <p:cNvPr id="103" name="Google Shape;103;p17"/>
          <p:cNvSpPr txBox="1"/>
          <p:nvPr/>
        </p:nvSpPr>
        <p:spPr>
          <a:xfrm>
            <a:off x="5694675" y="4181200"/>
            <a:ext cx="2584200" cy="72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ar" sz="1300">
                <a:solidFill>
                  <a:schemeClr val="dk1"/>
                </a:solidFill>
              </a:rPr>
              <a:t>Personal calendar with tracking of vacation types.</a:t>
            </a:r>
            <a:endParaRPr sz="1300">
              <a:solidFill>
                <a:schemeClr val="dk1"/>
              </a:solidFill>
            </a:endParaRPr>
          </a:p>
        </p:txBody>
      </p:sp>
      <p:sp>
        <p:nvSpPr>
          <p:cNvPr id="104" name="Google Shape;104;p17"/>
          <p:cNvSpPr txBox="1"/>
          <p:nvPr/>
        </p:nvSpPr>
        <p:spPr>
          <a:xfrm>
            <a:off x="1569925" y="1689900"/>
            <a:ext cx="28716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ar" sz="1300">
                <a:solidFill>
                  <a:schemeClr val="dk1"/>
                </a:solidFill>
              </a:rPr>
              <a:t>Attendance recorded via iris/fingerprint,card backup available.</a:t>
            </a:r>
            <a:endParaRPr sz="1300">
              <a:solidFill>
                <a:schemeClr val="dk1"/>
              </a:solidFill>
            </a:endParaRPr>
          </a:p>
        </p:txBody>
      </p:sp>
      <p:sp>
        <p:nvSpPr>
          <p:cNvPr id="105" name="Google Shape;105;p17"/>
          <p:cNvSpPr txBox="1"/>
          <p:nvPr/>
        </p:nvSpPr>
        <p:spPr>
          <a:xfrm>
            <a:off x="5768200" y="2935550"/>
            <a:ext cx="30144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ar" sz="1300">
                <a:solidFill>
                  <a:schemeClr val="dk1"/>
                </a:solidFill>
              </a:rPr>
              <a:t>Employees access historical leave records.</a:t>
            </a:r>
            <a:endParaRPr sz="1300">
              <a:solidFill>
                <a:schemeClr val="dk1"/>
              </a:solidFill>
            </a:endParaRPr>
          </a:p>
        </p:txBody>
      </p:sp>
      <p:sp>
        <p:nvSpPr>
          <p:cNvPr id="106" name="Google Shape;106;p17"/>
          <p:cNvSpPr txBox="1"/>
          <p:nvPr/>
        </p:nvSpPr>
        <p:spPr>
          <a:xfrm>
            <a:off x="5701825" y="1689900"/>
            <a:ext cx="33252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ar" sz="1300">
                <a:solidFill>
                  <a:schemeClr val="dk1"/>
                </a:solidFill>
              </a:rPr>
              <a:t>Submit leave requests,HR reviews and responds.</a:t>
            </a:r>
            <a:endParaRPr sz="1300">
              <a:solidFill>
                <a:schemeClr val="dk1"/>
              </a:solidFill>
            </a:endParaRPr>
          </a:p>
        </p:txBody>
      </p:sp>
      <p:sp>
        <p:nvSpPr>
          <p:cNvPr id="107" name="Google Shape;107;p17"/>
          <p:cNvSpPr txBox="1"/>
          <p:nvPr/>
        </p:nvSpPr>
        <p:spPr>
          <a:xfrm>
            <a:off x="1406850" y="4155300"/>
            <a:ext cx="28095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ar" sz="1300">
                <a:solidFill>
                  <a:schemeClr val="dk1"/>
                </a:solidFill>
              </a:rPr>
              <a:t>Request and review vacation time; HR decision communicated.</a:t>
            </a:r>
            <a:endParaRPr sz="1300">
              <a:solidFill>
                <a:schemeClr val="dk1"/>
              </a:solidFill>
            </a:endParaRPr>
          </a:p>
        </p:txBody>
      </p:sp>
      <p:sp>
        <p:nvSpPr>
          <p:cNvPr id="108" name="Google Shape;108;p17"/>
          <p:cNvSpPr txBox="1"/>
          <p:nvPr/>
        </p:nvSpPr>
        <p:spPr>
          <a:xfrm>
            <a:off x="1569925" y="2922600"/>
            <a:ext cx="27084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ar" sz="1300">
                <a:solidFill>
                  <a:schemeClr val="dk1"/>
                </a:solidFill>
              </a:rPr>
              <a:t>Submit remote work request, manager approves or rejects.</a:t>
            </a:r>
            <a:endParaRPr sz="1300">
              <a:solidFill>
                <a:schemeClr val="dk1"/>
              </a:solidFill>
            </a:endParaRPr>
          </a:p>
        </p:txBody>
      </p:sp>
      <p:sp>
        <p:nvSpPr>
          <p:cNvPr id="109" name="Google Shape;10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13" name="Shape 113"/>
        <p:cNvGrpSpPr/>
        <p:nvPr/>
      </p:nvGrpSpPr>
      <p:grpSpPr>
        <a:xfrm>
          <a:off x="0" y="0"/>
          <a:ext cx="0" cy="0"/>
          <a:chOff x="0" y="0"/>
          <a:chExt cx="0" cy="0"/>
        </a:xfrm>
      </p:grpSpPr>
      <p:sp>
        <p:nvSpPr>
          <p:cNvPr id="114" name="Google Shape;114;p18"/>
          <p:cNvSpPr txBox="1"/>
          <p:nvPr>
            <p:ph type="title"/>
          </p:nvPr>
        </p:nvSpPr>
        <p:spPr>
          <a:xfrm>
            <a:off x="0" y="242825"/>
            <a:ext cx="5172900" cy="867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990"/>
              <a:buFont typeface="Arial"/>
              <a:buNone/>
            </a:pPr>
            <a:r>
              <a:rPr b="1" lang="ar" sz="3380">
                <a:latin typeface="Times New Roman"/>
                <a:ea typeface="Times New Roman"/>
                <a:cs typeface="Times New Roman"/>
                <a:sym typeface="Times New Roman"/>
              </a:rPr>
              <a:t>Functional </a:t>
            </a:r>
            <a:endParaRPr b="1" sz="3380">
              <a:latin typeface="Times New Roman"/>
              <a:ea typeface="Times New Roman"/>
              <a:cs typeface="Times New Roman"/>
              <a:sym typeface="Times New Roman"/>
            </a:endParaRPr>
          </a:p>
          <a:p>
            <a:pPr indent="0" lvl="0" marL="0" rtl="0" algn="l">
              <a:spcBef>
                <a:spcPts val="0"/>
              </a:spcBef>
              <a:spcAft>
                <a:spcPts val="0"/>
              </a:spcAft>
              <a:buClr>
                <a:schemeClr val="dk1"/>
              </a:buClr>
              <a:buSzPts val="990"/>
              <a:buFont typeface="Arial"/>
              <a:buNone/>
            </a:pPr>
            <a:r>
              <a:rPr b="1" lang="ar" sz="3380">
                <a:latin typeface="Times New Roman"/>
                <a:ea typeface="Times New Roman"/>
                <a:cs typeface="Times New Roman"/>
                <a:sym typeface="Times New Roman"/>
              </a:rPr>
              <a:t>Requirements</a:t>
            </a:r>
            <a:endParaRPr b="1" sz="3380">
              <a:latin typeface="Times New Roman"/>
              <a:ea typeface="Times New Roman"/>
              <a:cs typeface="Times New Roman"/>
              <a:sym typeface="Times New Roman"/>
            </a:endParaRPr>
          </a:p>
        </p:txBody>
      </p:sp>
      <p:sp>
        <p:nvSpPr>
          <p:cNvPr id="115" name="Google Shape;115;p18"/>
          <p:cNvSpPr txBox="1"/>
          <p:nvPr/>
        </p:nvSpPr>
        <p:spPr>
          <a:xfrm>
            <a:off x="563600" y="1261600"/>
            <a:ext cx="7156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800">
              <a:solidFill>
                <a:schemeClr val="dk1"/>
              </a:solidFill>
              <a:latin typeface="Open Sans"/>
              <a:ea typeface="Open Sans"/>
              <a:cs typeface="Open Sans"/>
              <a:sym typeface="Open Sans"/>
            </a:endParaRPr>
          </a:p>
        </p:txBody>
      </p:sp>
      <p:sp>
        <p:nvSpPr>
          <p:cNvPr id="116" name="Google Shape;116;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0" name="Shape 120"/>
        <p:cNvGrpSpPr/>
        <p:nvPr/>
      </p:nvGrpSpPr>
      <p:grpSpPr>
        <a:xfrm>
          <a:off x="0" y="0"/>
          <a:ext cx="0" cy="0"/>
          <a:chOff x="0" y="0"/>
          <a:chExt cx="0" cy="0"/>
        </a:xfrm>
      </p:grpSpPr>
      <p:sp>
        <p:nvSpPr>
          <p:cNvPr id="121" name="Google Shape;121;p1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ar">
                <a:latin typeface="Times New Roman"/>
                <a:ea typeface="Times New Roman"/>
                <a:cs typeface="Times New Roman"/>
                <a:sym typeface="Times New Roman"/>
              </a:rPr>
              <a:t>Non-Functional Requirements</a:t>
            </a:r>
            <a:endParaRPr b="1">
              <a:latin typeface="Times New Roman"/>
              <a:ea typeface="Times New Roman"/>
              <a:cs typeface="Times New Roman"/>
              <a:sym typeface="Times New Roman"/>
            </a:endParaRPr>
          </a:p>
        </p:txBody>
      </p:sp>
      <p:pic>
        <p:nvPicPr>
          <p:cNvPr id="122" name="Google Shape;122;p19"/>
          <p:cNvPicPr preferRelativeResize="0"/>
          <p:nvPr/>
        </p:nvPicPr>
        <p:blipFill>
          <a:blip r:embed="rId4">
            <a:alphaModFix/>
          </a:blip>
          <a:stretch>
            <a:fillRect/>
          </a:stretch>
        </p:blipFill>
        <p:spPr>
          <a:xfrm>
            <a:off x="441875" y="1147213"/>
            <a:ext cx="3944550" cy="3889275"/>
          </a:xfrm>
          <a:prstGeom prst="rect">
            <a:avLst/>
          </a:prstGeom>
          <a:noFill/>
          <a:ln>
            <a:noFill/>
          </a:ln>
        </p:spPr>
      </p:pic>
      <p:sp>
        <p:nvSpPr>
          <p:cNvPr id="123" name="Google Shape;123;p19"/>
          <p:cNvSpPr txBox="1"/>
          <p:nvPr>
            <p:ph type="title"/>
          </p:nvPr>
        </p:nvSpPr>
        <p:spPr>
          <a:xfrm>
            <a:off x="229775"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ar">
                <a:latin typeface="Times New Roman"/>
                <a:ea typeface="Times New Roman"/>
                <a:cs typeface="Times New Roman"/>
                <a:sym typeface="Times New Roman"/>
              </a:rPr>
              <a:t>_______________________________</a:t>
            </a:r>
            <a:endParaRPr b="1">
              <a:latin typeface="Times New Roman"/>
              <a:ea typeface="Times New Roman"/>
              <a:cs typeface="Times New Roman"/>
              <a:sym typeface="Times New Roman"/>
            </a:endParaRPr>
          </a:p>
        </p:txBody>
      </p:sp>
      <p:pic>
        <p:nvPicPr>
          <p:cNvPr id="124" name="Google Shape;124;p19"/>
          <p:cNvPicPr preferRelativeResize="0"/>
          <p:nvPr/>
        </p:nvPicPr>
        <p:blipFill rotWithShape="1">
          <a:blip r:embed="rId5">
            <a:alphaModFix/>
          </a:blip>
          <a:srcRect b="0" l="1304" r="2809" t="1409"/>
          <a:stretch/>
        </p:blipFill>
        <p:spPr>
          <a:xfrm>
            <a:off x="4615750" y="1147225"/>
            <a:ext cx="3944550" cy="3834550"/>
          </a:xfrm>
          <a:prstGeom prst="rect">
            <a:avLst/>
          </a:prstGeom>
          <a:noFill/>
          <a:ln>
            <a:noFill/>
          </a:ln>
        </p:spPr>
      </p:pic>
      <p:sp>
        <p:nvSpPr>
          <p:cNvPr id="125" name="Google Shape;125;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9" name="Shape 129"/>
        <p:cNvGrpSpPr/>
        <p:nvPr/>
      </p:nvGrpSpPr>
      <p:grpSpPr>
        <a:xfrm>
          <a:off x="0" y="0"/>
          <a:ext cx="0" cy="0"/>
          <a:chOff x="0" y="0"/>
          <a:chExt cx="0" cy="0"/>
        </a:xfrm>
      </p:grpSpPr>
      <p:sp>
        <p:nvSpPr>
          <p:cNvPr id="130" name="Google Shape;130;p2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ar">
                <a:latin typeface="Times New Roman"/>
                <a:ea typeface="Times New Roman"/>
                <a:cs typeface="Times New Roman"/>
                <a:sym typeface="Times New Roman"/>
              </a:rPr>
              <a:t>Non-Functional Requirements</a:t>
            </a:r>
            <a:endParaRPr b="1">
              <a:latin typeface="Times New Roman"/>
              <a:ea typeface="Times New Roman"/>
              <a:cs typeface="Times New Roman"/>
              <a:sym typeface="Times New Roman"/>
            </a:endParaRPr>
          </a:p>
        </p:txBody>
      </p:sp>
      <p:sp>
        <p:nvSpPr>
          <p:cNvPr id="131" name="Google Shape;131;p20"/>
          <p:cNvSpPr txBox="1"/>
          <p:nvPr>
            <p:ph type="title"/>
          </p:nvPr>
        </p:nvSpPr>
        <p:spPr>
          <a:xfrm>
            <a:off x="229775"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ar">
                <a:latin typeface="Times New Roman"/>
                <a:ea typeface="Times New Roman"/>
                <a:cs typeface="Times New Roman"/>
                <a:sym typeface="Times New Roman"/>
              </a:rPr>
              <a:t>_______________________________</a:t>
            </a:r>
            <a:endParaRPr b="1">
              <a:latin typeface="Times New Roman"/>
              <a:ea typeface="Times New Roman"/>
              <a:cs typeface="Times New Roman"/>
              <a:sym typeface="Times New Roman"/>
            </a:endParaRPr>
          </a:p>
        </p:txBody>
      </p:sp>
      <p:pic>
        <p:nvPicPr>
          <p:cNvPr id="132" name="Google Shape;132;p20"/>
          <p:cNvPicPr preferRelativeResize="0"/>
          <p:nvPr/>
        </p:nvPicPr>
        <p:blipFill>
          <a:blip r:embed="rId4">
            <a:alphaModFix/>
          </a:blip>
          <a:stretch>
            <a:fillRect/>
          </a:stretch>
        </p:blipFill>
        <p:spPr>
          <a:xfrm>
            <a:off x="623725" y="1147225"/>
            <a:ext cx="3848125" cy="3765725"/>
          </a:xfrm>
          <a:prstGeom prst="rect">
            <a:avLst/>
          </a:prstGeom>
          <a:noFill/>
          <a:ln>
            <a:noFill/>
          </a:ln>
        </p:spPr>
      </p:pic>
      <p:pic>
        <p:nvPicPr>
          <p:cNvPr id="133" name="Google Shape;133;p20"/>
          <p:cNvPicPr preferRelativeResize="0"/>
          <p:nvPr/>
        </p:nvPicPr>
        <p:blipFill>
          <a:blip r:embed="rId5">
            <a:alphaModFix/>
          </a:blip>
          <a:stretch>
            <a:fillRect/>
          </a:stretch>
        </p:blipFill>
        <p:spPr>
          <a:xfrm>
            <a:off x="4572000" y="1184350"/>
            <a:ext cx="3848125" cy="3765724"/>
          </a:xfrm>
          <a:prstGeom prst="rect">
            <a:avLst/>
          </a:prstGeom>
          <a:noFill/>
          <a:ln>
            <a:noFill/>
          </a:ln>
        </p:spPr>
      </p:pic>
      <p:sp>
        <p:nvSpPr>
          <p:cNvPr id="134" name="Google Shape;134;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8" name="Shape 138"/>
        <p:cNvGrpSpPr/>
        <p:nvPr/>
      </p:nvGrpSpPr>
      <p:grpSpPr>
        <a:xfrm>
          <a:off x="0" y="0"/>
          <a:ext cx="0" cy="0"/>
          <a:chOff x="0" y="0"/>
          <a:chExt cx="0" cy="0"/>
        </a:xfrm>
      </p:grpSpPr>
      <p:sp>
        <p:nvSpPr>
          <p:cNvPr id="139" name="Google Shape;139;p2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b="1" lang="ar">
                <a:latin typeface="Times New Roman"/>
                <a:ea typeface="Times New Roman"/>
                <a:cs typeface="Times New Roman"/>
                <a:sym typeface="Times New Roman"/>
              </a:rPr>
              <a:t>Software Development Process</a:t>
            </a:r>
            <a:endParaRPr b="1">
              <a:latin typeface="Times New Roman"/>
              <a:ea typeface="Times New Roman"/>
              <a:cs typeface="Times New Roman"/>
              <a:sym typeface="Times New Roman"/>
            </a:endParaRPr>
          </a:p>
        </p:txBody>
      </p:sp>
      <p:sp>
        <p:nvSpPr>
          <p:cNvPr id="140" name="Google Shape;140;p21"/>
          <p:cNvSpPr txBox="1"/>
          <p:nvPr>
            <p:ph idx="4294967295" type="body"/>
          </p:nvPr>
        </p:nvSpPr>
        <p:spPr>
          <a:xfrm>
            <a:off x="311700" y="1225225"/>
            <a:ext cx="8520600" cy="28938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ar" sz="2000">
                <a:latin typeface="Times New Roman"/>
                <a:ea typeface="Times New Roman"/>
                <a:cs typeface="Times New Roman"/>
                <a:sym typeface="Times New Roman"/>
              </a:rPr>
              <a:t>T</a:t>
            </a:r>
            <a:r>
              <a:rPr lang="ar" sz="2000">
                <a:latin typeface="Times New Roman"/>
                <a:ea typeface="Times New Roman"/>
                <a:cs typeface="Times New Roman"/>
                <a:sym typeface="Times New Roman"/>
              </a:rPr>
              <a:t>he incremental software development process will be employed in this project due to the possibility of changing </a:t>
            </a:r>
            <a:r>
              <a:rPr lang="ar" sz="2000">
                <a:latin typeface="Times New Roman"/>
                <a:ea typeface="Times New Roman"/>
                <a:cs typeface="Times New Roman"/>
                <a:sym typeface="Times New Roman"/>
              </a:rPr>
              <a:t>t</a:t>
            </a:r>
            <a:r>
              <a:rPr lang="ar" sz="2000">
                <a:latin typeface="Times New Roman"/>
                <a:ea typeface="Times New Roman"/>
                <a:cs typeface="Times New Roman"/>
                <a:sym typeface="Times New Roman"/>
              </a:rPr>
              <a:t>he project's needs over time and the potential for a clearer project vision to emerge. </a:t>
            </a:r>
            <a:endParaRPr sz="2000">
              <a:latin typeface="Times New Roman"/>
              <a:ea typeface="Times New Roman"/>
              <a:cs typeface="Times New Roman"/>
              <a:sym typeface="Times New Roman"/>
            </a:endParaRPr>
          </a:p>
          <a:p>
            <a:pPr indent="0" lvl="0" marL="0" rtl="0" algn="just">
              <a:spcBef>
                <a:spcPts val="1200"/>
              </a:spcBef>
              <a:spcAft>
                <a:spcPts val="0"/>
              </a:spcAft>
              <a:buClr>
                <a:schemeClr val="dk1"/>
              </a:buClr>
              <a:buSzPts val="1100"/>
              <a:buFont typeface="Arial"/>
              <a:buNone/>
            </a:pPr>
            <a:r>
              <a:rPr lang="ar" sz="2000">
                <a:latin typeface="Times New Roman"/>
                <a:ea typeface="Times New Roman"/>
                <a:cs typeface="Times New Roman"/>
                <a:sym typeface="Times New Roman"/>
              </a:rPr>
              <a:t>The customer remains in constant contact with the company that designs the system, and therefore if the customer wants to modify something, he can modify it from the beginning, and this does not cost the company time or effort.</a:t>
            </a:r>
            <a:endParaRPr sz="2000">
              <a:latin typeface="Times New Roman"/>
              <a:ea typeface="Times New Roman"/>
              <a:cs typeface="Times New Roman"/>
              <a:sym typeface="Times New Roman"/>
            </a:endParaRPr>
          </a:p>
          <a:p>
            <a:pPr indent="0" lvl="0" marL="0" rtl="0" algn="l">
              <a:spcBef>
                <a:spcPts val="1200"/>
              </a:spcBef>
              <a:spcAft>
                <a:spcPts val="1200"/>
              </a:spcAft>
              <a:buNone/>
            </a:pPr>
            <a:r>
              <a:t/>
            </a:r>
            <a:endParaRPr/>
          </a:p>
        </p:txBody>
      </p:sp>
      <p:sp>
        <p:nvSpPr>
          <p:cNvPr id="141" name="Google Shape;14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b="1" lang="ar" sz="1400"/>
              <a:t>‹#›</a:t>
            </a:fld>
            <a:endParaRPr b="1" sz="14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